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6" r:id="rId2"/>
    <p:sldId id="269" r:id="rId3"/>
    <p:sldId id="268" r:id="rId4"/>
    <p:sldId id="258" r:id="rId5"/>
    <p:sldId id="27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varScale="1">
        <p:scale>
          <a:sx n="72" d="100"/>
          <a:sy n="72" d="100"/>
        </p:scale>
        <p:origin x="82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23297-FB02-4DCD-AD56-C0FC9EBCF2C1}" type="datetimeFigureOut">
              <a:rPr lang="en-US" smtClean="0"/>
              <a:t>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965D9-0205-4228-9ADD-E0EC92E754F2}" type="slidenum">
              <a:rPr lang="en-US" smtClean="0"/>
              <a:t>‹#›</a:t>
            </a:fld>
            <a:endParaRPr lang="en-US"/>
          </a:p>
        </p:txBody>
      </p:sp>
    </p:spTree>
    <p:extLst>
      <p:ext uri="{BB962C8B-B14F-4D97-AF65-F5344CB8AC3E}">
        <p14:creationId xmlns:p14="http://schemas.microsoft.com/office/powerpoint/2010/main" val="123532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Teamed</a:t>
            </a:r>
            <a:r>
              <a:rPr lang="en-US" sz="700" b="1" dirty="0"/>
              <a:t> </a:t>
            </a:r>
            <a:r>
              <a:rPr lang="en-US" sz="700" dirty="0"/>
              <a:t>with the Lt. Governor’s office, </a:t>
            </a:r>
            <a:r>
              <a:rPr lang="en-US" sz="700" dirty="0">
                <a:solidFill>
                  <a:srgbClr val="0000FF"/>
                </a:solidFill>
              </a:rPr>
              <a:t>VASBA is </a:t>
            </a:r>
            <a:r>
              <a:rPr lang="en-US" sz="700" b="1" dirty="0">
                <a:solidFill>
                  <a:srgbClr val="0000FF"/>
                </a:solidFill>
              </a:rPr>
              <a:t>Virginia’s ASA Chapter</a:t>
            </a:r>
            <a:r>
              <a:rPr lang="en-US" sz="700" dirty="0"/>
              <a:t>. The ASA is a</a:t>
            </a:r>
            <a:r>
              <a:rPr lang="en-US" sz="700" baseline="0" dirty="0"/>
              <a:t> nationwide </a:t>
            </a:r>
            <a:r>
              <a:rPr lang="en-US" sz="700" dirty="0"/>
              <a:t>organization of state and territorial</a:t>
            </a:r>
            <a:r>
              <a:rPr lang="en-US" sz="700" baseline="0" dirty="0"/>
              <a:t> </a:t>
            </a:r>
            <a:r>
              <a:rPr lang="en-US" sz="700" dirty="0"/>
              <a:t>Lt.</a:t>
            </a:r>
            <a:r>
              <a:rPr lang="en-US" sz="700" baseline="0" dirty="0"/>
              <a:t> </a:t>
            </a:r>
            <a:r>
              <a:rPr lang="en-US" sz="700" dirty="0"/>
              <a:t>Governors, Governor-appointed delegates and associate members from the aerospace industry, academia, and non-profit organizations.  ASA advances the Virginia aerospace community and facilitates economic development within the Commonwealth through industry networking, policy development, educational discussions, and focused events, involving elected and other government officials.</a:t>
            </a:r>
          </a:p>
        </p:txBody>
      </p:sp>
      <p:sp>
        <p:nvSpPr>
          <p:cNvPr id="4" name="Slide Number Placeholder 3"/>
          <p:cNvSpPr>
            <a:spLocks noGrp="1"/>
          </p:cNvSpPr>
          <p:nvPr>
            <p:ph type="sldNum" sz="quarter" idx="10"/>
          </p:nvPr>
        </p:nvSpPr>
        <p:spPr/>
        <p:txBody>
          <a:bodyPr/>
          <a:lstStyle/>
          <a:p>
            <a:fld id="{5844D923-13C9-43D7-95B9-AD61AD3B8A5D}" type="slidenum">
              <a:rPr lang="en-US" smtClean="0"/>
              <a:t>1</a:t>
            </a:fld>
            <a:endParaRPr lang="en-US" dirty="0"/>
          </a:p>
        </p:txBody>
      </p:sp>
    </p:spTree>
    <p:extLst>
      <p:ext uri="{BB962C8B-B14F-4D97-AF65-F5344CB8AC3E}">
        <p14:creationId xmlns:p14="http://schemas.microsoft.com/office/powerpoint/2010/main" val="397660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04D31-3D7C-C95D-770F-20AF3F3D9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BB811-DD54-A880-0A77-ABD0272E7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03FF0-F592-2653-9D8D-C9A3CFE19179}"/>
              </a:ext>
            </a:extLst>
          </p:cNvPr>
          <p:cNvSpPr>
            <a:spLocks noGrp="1"/>
          </p:cNvSpPr>
          <p:nvPr>
            <p:ph type="body" idx="1"/>
          </p:nvPr>
        </p:nvSpPr>
        <p:spPr/>
        <p:txBody>
          <a:bodyPr/>
          <a:lstStyle/>
          <a:p>
            <a:r>
              <a:rPr lang="en-US" sz="700" dirty="0"/>
              <a:t>Teamed</a:t>
            </a:r>
            <a:r>
              <a:rPr lang="en-US" sz="700" b="1" dirty="0"/>
              <a:t> </a:t>
            </a:r>
            <a:r>
              <a:rPr lang="en-US" sz="700" dirty="0"/>
              <a:t>with the Lt. Governor’s office, </a:t>
            </a:r>
            <a:r>
              <a:rPr lang="en-US" sz="700" dirty="0">
                <a:solidFill>
                  <a:srgbClr val="0000FF"/>
                </a:solidFill>
              </a:rPr>
              <a:t>VASBA is </a:t>
            </a:r>
            <a:r>
              <a:rPr lang="en-US" sz="700" b="1" dirty="0">
                <a:solidFill>
                  <a:srgbClr val="0000FF"/>
                </a:solidFill>
              </a:rPr>
              <a:t>Virginia’s ASA Chapter</a:t>
            </a:r>
            <a:r>
              <a:rPr lang="en-US" sz="700" dirty="0"/>
              <a:t>. The ASA is a</a:t>
            </a:r>
            <a:r>
              <a:rPr lang="en-US" sz="700" baseline="0" dirty="0"/>
              <a:t> nationwide </a:t>
            </a:r>
            <a:r>
              <a:rPr lang="en-US" sz="700" dirty="0"/>
              <a:t>organization of state and territorial</a:t>
            </a:r>
            <a:r>
              <a:rPr lang="en-US" sz="700" baseline="0" dirty="0"/>
              <a:t> </a:t>
            </a:r>
            <a:r>
              <a:rPr lang="en-US" sz="700" dirty="0"/>
              <a:t>Lt.</a:t>
            </a:r>
            <a:r>
              <a:rPr lang="en-US" sz="700" baseline="0" dirty="0"/>
              <a:t> </a:t>
            </a:r>
            <a:r>
              <a:rPr lang="en-US" sz="700" dirty="0"/>
              <a:t>Governors, Governor-appointed delegates and associate members from the aerospace industry, academia, and non-profit organizations.  ASA advances the Virginia aerospace community and facilitates economic development within the Commonwealth through industry networking, policy development, educational discussions, and focused events, involving elected and other government officials.</a:t>
            </a:r>
          </a:p>
        </p:txBody>
      </p:sp>
      <p:sp>
        <p:nvSpPr>
          <p:cNvPr id="4" name="Slide Number Placeholder 3">
            <a:extLst>
              <a:ext uri="{FF2B5EF4-FFF2-40B4-BE49-F238E27FC236}">
                <a16:creationId xmlns:a16="http://schemas.microsoft.com/office/drawing/2014/main" id="{F8270D23-5518-DC3D-F689-EC83AA6390ED}"/>
              </a:ext>
            </a:extLst>
          </p:cNvPr>
          <p:cNvSpPr>
            <a:spLocks noGrp="1"/>
          </p:cNvSpPr>
          <p:nvPr>
            <p:ph type="sldNum" sz="quarter" idx="10"/>
          </p:nvPr>
        </p:nvSpPr>
        <p:spPr/>
        <p:txBody>
          <a:bodyPr/>
          <a:lstStyle/>
          <a:p>
            <a:fld id="{5844D923-13C9-43D7-95B9-AD61AD3B8A5D}" type="slidenum">
              <a:rPr lang="en-US" smtClean="0"/>
              <a:t>2</a:t>
            </a:fld>
            <a:endParaRPr lang="en-US" dirty="0"/>
          </a:p>
        </p:txBody>
      </p:sp>
    </p:spTree>
    <p:extLst>
      <p:ext uri="{BB962C8B-B14F-4D97-AF65-F5344CB8AC3E}">
        <p14:creationId xmlns:p14="http://schemas.microsoft.com/office/powerpoint/2010/main" val="65552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6D227-2E62-4264-BF2E-4F649E6324D8}"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3FFC7-F8BB-4ACC-B001-C73726088BB8}" type="slidenum">
              <a:rPr lang="en-US" smtClean="0"/>
              <a:t>‹#›</a:t>
            </a:fld>
            <a:endParaRPr lang="en-US"/>
          </a:p>
        </p:txBody>
      </p:sp>
    </p:spTree>
    <p:extLst>
      <p:ext uri="{BB962C8B-B14F-4D97-AF65-F5344CB8AC3E}">
        <p14:creationId xmlns:p14="http://schemas.microsoft.com/office/powerpoint/2010/main" val="268611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6D227-2E62-4264-BF2E-4F649E6324D8}"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3FFC7-F8BB-4ACC-B001-C73726088BB8}" type="slidenum">
              <a:rPr lang="en-US" smtClean="0"/>
              <a:t>‹#›</a:t>
            </a:fld>
            <a:endParaRPr lang="en-US"/>
          </a:p>
        </p:txBody>
      </p:sp>
    </p:spTree>
    <p:extLst>
      <p:ext uri="{BB962C8B-B14F-4D97-AF65-F5344CB8AC3E}">
        <p14:creationId xmlns:p14="http://schemas.microsoft.com/office/powerpoint/2010/main" val="428038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6D227-2E62-4264-BF2E-4F649E6324D8}"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3FFC7-F8BB-4ACC-B001-C73726088BB8}" type="slidenum">
              <a:rPr lang="en-US" smtClean="0"/>
              <a:t>‹#›</a:t>
            </a:fld>
            <a:endParaRPr lang="en-US"/>
          </a:p>
        </p:txBody>
      </p:sp>
    </p:spTree>
    <p:extLst>
      <p:ext uri="{BB962C8B-B14F-4D97-AF65-F5344CB8AC3E}">
        <p14:creationId xmlns:p14="http://schemas.microsoft.com/office/powerpoint/2010/main" val="85731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6D227-2E62-4264-BF2E-4F649E6324D8}"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3FFC7-F8BB-4ACC-B001-C73726088BB8}" type="slidenum">
              <a:rPr lang="en-US" smtClean="0"/>
              <a:t>‹#›</a:t>
            </a:fld>
            <a:endParaRPr lang="en-US"/>
          </a:p>
        </p:txBody>
      </p:sp>
    </p:spTree>
    <p:extLst>
      <p:ext uri="{BB962C8B-B14F-4D97-AF65-F5344CB8AC3E}">
        <p14:creationId xmlns:p14="http://schemas.microsoft.com/office/powerpoint/2010/main" val="216734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36D227-2E62-4264-BF2E-4F649E6324D8}"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3FFC7-F8BB-4ACC-B001-C73726088BB8}" type="slidenum">
              <a:rPr lang="en-US" smtClean="0"/>
              <a:t>‹#›</a:t>
            </a:fld>
            <a:endParaRPr lang="en-US"/>
          </a:p>
        </p:txBody>
      </p:sp>
    </p:spTree>
    <p:extLst>
      <p:ext uri="{BB962C8B-B14F-4D97-AF65-F5344CB8AC3E}">
        <p14:creationId xmlns:p14="http://schemas.microsoft.com/office/powerpoint/2010/main" val="279282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36D227-2E62-4264-BF2E-4F649E6324D8}"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3FFC7-F8BB-4ACC-B001-C73726088BB8}" type="slidenum">
              <a:rPr lang="en-US" smtClean="0"/>
              <a:t>‹#›</a:t>
            </a:fld>
            <a:endParaRPr lang="en-US"/>
          </a:p>
        </p:txBody>
      </p:sp>
    </p:spTree>
    <p:extLst>
      <p:ext uri="{BB962C8B-B14F-4D97-AF65-F5344CB8AC3E}">
        <p14:creationId xmlns:p14="http://schemas.microsoft.com/office/powerpoint/2010/main" val="204657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36D227-2E62-4264-BF2E-4F649E6324D8}" type="datetimeFigureOut">
              <a:rPr lang="en-US" smtClean="0"/>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3FFC7-F8BB-4ACC-B001-C73726088BB8}" type="slidenum">
              <a:rPr lang="en-US" smtClean="0"/>
              <a:t>‹#›</a:t>
            </a:fld>
            <a:endParaRPr lang="en-US"/>
          </a:p>
        </p:txBody>
      </p:sp>
    </p:spTree>
    <p:extLst>
      <p:ext uri="{BB962C8B-B14F-4D97-AF65-F5344CB8AC3E}">
        <p14:creationId xmlns:p14="http://schemas.microsoft.com/office/powerpoint/2010/main" val="36425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36D227-2E62-4264-BF2E-4F649E6324D8}" type="datetimeFigureOut">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3FFC7-F8BB-4ACC-B001-C73726088BB8}" type="slidenum">
              <a:rPr lang="en-US" smtClean="0"/>
              <a:t>‹#›</a:t>
            </a:fld>
            <a:endParaRPr lang="en-US"/>
          </a:p>
        </p:txBody>
      </p:sp>
    </p:spTree>
    <p:extLst>
      <p:ext uri="{BB962C8B-B14F-4D97-AF65-F5344CB8AC3E}">
        <p14:creationId xmlns:p14="http://schemas.microsoft.com/office/powerpoint/2010/main" val="371831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6D227-2E62-4264-BF2E-4F649E6324D8}" type="datetimeFigureOut">
              <a:rPr lang="en-US" smtClean="0"/>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3FFC7-F8BB-4ACC-B001-C73726088BB8}" type="slidenum">
              <a:rPr lang="en-US" smtClean="0"/>
              <a:t>‹#›</a:t>
            </a:fld>
            <a:endParaRPr lang="en-US"/>
          </a:p>
        </p:txBody>
      </p:sp>
    </p:spTree>
    <p:extLst>
      <p:ext uri="{BB962C8B-B14F-4D97-AF65-F5344CB8AC3E}">
        <p14:creationId xmlns:p14="http://schemas.microsoft.com/office/powerpoint/2010/main" val="349156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36D227-2E62-4264-BF2E-4F649E6324D8}"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3FFC7-F8BB-4ACC-B001-C73726088BB8}" type="slidenum">
              <a:rPr lang="en-US" smtClean="0"/>
              <a:t>‹#›</a:t>
            </a:fld>
            <a:endParaRPr lang="en-US"/>
          </a:p>
        </p:txBody>
      </p:sp>
    </p:spTree>
    <p:extLst>
      <p:ext uri="{BB962C8B-B14F-4D97-AF65-F5344CB8AC3E}">
        <p14:creationId xmlns:p14="http://schemas.microsoft.com/office/powerpoint/2010/main" val="123545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36D227-2E62-4264-BF2E-4F649E6324D8}"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3FFC7-F8BB-4ACC-B001-C73726088BB8}" type="slidenum">
              <a:rPr lang="en-US" smtClean="0"/>
              <a:t>‹#›</a:t>
            </a:fld>
            <a:endParaRPr lang="en-US"/>
          </a:p>
        </p:txBody>
      </p:sp>
    </p:spTree>
    <p:extLst>
      <p:ext uri="{BB962C8B-B14F-4D97-AF65-F5344CB8AC3E}">
        <p14:creationId xmlns:p14="http://schemas.microsoft.com/office/powerpoint/2010/main" val="31898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6D227-2E62-4264-BF2E-4F649E6324D8}" type="datetimeFigureOut">
              <a:rPr lang="en-US" smtClean="0"/>
              <a:t>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3FFC7-F8BB-4ACC-B001-C73726088BB8}" type="slidenum">
              <a:rPr lang="en-US" smtClean="0"/>
              <a:t>‹#›</a:t>
            </a:fld>
            <a:endParaRPr lang="en-US"/>
          </a:p>
        </p:txBody>
      </p:sp>
    </p:spTree>
    <p:extLst>
      <p:ext uri="{BB962C8B-B14F-4D97-AF65-F5344CB8AC3E}">
        <p14:creationId xmlns:p14="http://schemas.microsoft.com/office/powerpoint/2010/main" val="1253100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7BA29C-BED3-E94B-B48B-766585C2A12B}"/>
              </a:ext>
            </a:extLst>
          </p:cNvPr>
          <p:cNvPicPr>
            <a:picLocks noChangeAspect="1"/>
          </p:cNvPicPr>
          <p:nvPr/>
        </p:nvPicPr>
        <p:blipFill rotWithShape="1">
          <a:blip r:embed="rId3"/>
          <a:srcRect l="5614"/>
          <a:stretch/>
        </p:blipFill>
        <p:spPr>
          <a:xfrm>
            <a:off x="0" y="0"/>
            <a:ext cx="9139983" cy="2188493"/>
          </a:xfrm>
          <a:prstGeom prst="rect">
            <a:avLst/>
          </a:prstGeom>
        </p:spPr>
      </p:pic>
      <p:sp>
        <p:nvSpPr>
          <p:cNvPr id="3" name="Rectangle 2"/>
          <p:cNvSpPr/>
          <p:nvPr/>
        </p:nvSpPr>
        <p:spPr>
          <a:xfrm>
            <a:off x="0" y="2727208"/>
            <a:ext cx="9144000" cy="4130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p:cNvSpPr txBox="1"/>
          <p:nvPr/>
        </p:nvSpPr>
        <p:spPr>
          <a:xfrm>
            <a:off x="334363" y="2875090"/>
            <a:ext cx="8475273" cy="3495829"/>
          </a:xfrm>
          <a:prstGeom prst="rect">
            <a:avLst/>
          </a:prstGeom>
          <a:noFill/>
        </p:spPr>
        <p:txBody>
          <a:bodyPr wrap="square" rtlCol="0">
            <a:spAutoFit/>
          </a:bodyPr>
          <a:lstStyle/>
          <a:p>
            <a:pPr algn="ctr">
              <a:spcAft>
                <a:spcPts val="450"/>
              </a:spcAft>
            </a:pPr>
            <a:r>
              <a:rPr lang="en-US" sz="3600" dirty="0">
                <a:solidFill>
                  <a:schemeClr val="accent4">
                    <a:lumMod val="60000"/>
                    <a:lumOff val="40000"/>
                  </a:schemeClr>
                </a:solidFill>
              </a:rPr>
              <a:t>Virginia General Assembly </a:t>
            </a:r>
          </a:p>
          <a:p>
            <a:pPr algn="ctr">
              <a:spcAft>
                <a:spcPts val="450"/>
              </a:spcAft>
            </a:pPr>
            <a:r>
              <a:rPr lang="en-US" sz="3600" dirty="0">
                <a:solidFill>
                  <a:schemeClr val="accent4">
                    <a:lumMod val="60000"/>
                    <a:lumOff val="40000"/>
                  </a:schemeClr>
                </a:solidFill>
              </a:rPr>
              <a:t>Aviation and Aerospace Caucus (VGAAC)</a:t>
            </a:r>
          </a:p>
          <a:p>
            <a:pPr algn="ctr">
              <a:spcAft>
                <a:spcPts val="450"/>
              </a:spcAft>
            </a:pPr>
            <a:endParaRPr lang="en-US" sz="2000" dirty="0">
              <a:solidFill>
                <a:schemeClr val="bg1"/>
              </a:solidFill>
            </a:endParaRPr>
          </a:p>
          <a:p>
            <a:pPr algn="ctr">
              <a:spcAft>
                <a:spcPts val="450"/>
              </a:spcAft>
            </a:pPr>
            <a:r>
              <a:rPr lang="en-US" sz="2000" dirty="0">
                <a:solidFill>
                  <a:schemeClr val="bg1"/>
                </a:solidFill>
              </a:rPr>
              <a:t>Virginia </a:t>
            </a:r>
            <a:r>
              <a:rPr lang="en-US" sz="2000" dirty="0" err="1">
                <a:solidFill>
                  <a:schemeClr val="bg1"/>
                </a:solidFill>
              </a:rPr>
              <a:t>AeroSpace</a:t>
            </a:r>
            <a:r>
              <a:rPr lang="en-US" sz="2000" dirty="0">
                <a:solidFill>
                  <a:schemeClr val="bg1"/>
                </a:solidFill>
              </a:rPr>
              <a:t> Business Association (VASBA)</a:t>
            </a:r>
          </a:p>
          <a:p>
            <a:pPr algn="ctr">
              <a:spcAft>
                <a:spcPts val="450"/>
              </a:spcAft>
            </a:pPr>
            <a:r>
              <a:rPr lang="en-US" sz="2000" dirty="0">
                <a:solidFill>
                  <a:schemeClr val="bg1"/>
                </a:solidFill>
              </a:rPr>
              <a:t>Jonathan Kelly, President</a:t>
            </a:r>
          </a:p>
          <a:p>
            <a:pPr algn="ctr">
              <a:spcAft>
                <a:spcPts val="450"/>
              </a:spcAft>
            </a:pPr>
            <a:endParaRPr lang="en-US" sz="2000" dirty="0">
              <a:solidFill>
                <a:schemeClr val="bg1"/>
              </a:solidFill>
            </a:endParaRPr>
          </a:p>
          <a:p>
            <a:pPr algn="ctr">
              <a:spcAft>
                <a:spcPts val="450"/>
              </a:spcAft>
            </a:pPr>
            <a:r>
              <a:rPr lang="en-US" sz="2000" dirty="0">
                <a:solidFill>
                  <a:schemeClr val="bg1"/>
                </a:solidFill>
              </a:rPr>
              <a:t>8 February 2024</a:t>
            </a:r>
          </a:p>
          <a:p>
            <a:pPr algn="ctr">
              <a:spcAft>
                <a:spcPts val="450"/>
              </a:spcAft>
            </a:pPr>
            <a:endParaRPr lang="en-US" sz="2000" dirty="0">
              <a:solidFill>
                <a:schemeClr val="bg1"/>
              </a:solidFill>
            </a:endParaRPr>
          </a:p>
        </p:txBody>
      </p:sp>
      <p:sp>
        <p:nvSpPr>
          <p:cNvPr id="5" name="TextBox 4"/>
          <p:cNvSpPr txBox="1"/>
          <p:nvPr/>
        </p:nvSpPr>
        <p:spPr>
          <a:xfrm>
            <a:off x="145275" y="6120724"/>
            <a:ext cx="6524881" cy="369332"/>
          </a:xfrm>
          <a:prstGeom prst="rect">
            <a:avLst/>
          </a:prstGeom>
          <a:solidFill>
            <a:schemeClr val="tx1"/>
          </a:solidFill>
          <a:ln>
            <a:noFill/>
          </a:ln>
        </p:spPr>
        <p:txBody>
          <a:bodyPr wrap="square" rtlCol="0">
            <a:spAutoFit/>
          </a:bodyPr>
          <a:lstStyle/>
          <a:p>
            <a:r>
              <a:rPr lang="en-US" i="1"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 Connecting YOU with Virginia’s Aerospace Industry</a:t>
            </a:r>
          </a:p>
        </p:txBody>
      </p:sp>
      <p:cxnSp>
        <p:nvCxnSpPr>
          <p:cNvPr id="6" name="Straight Arrow Connector 5"/>
          <p:cNvCxnSpPr/>
          <p:nvPr/>
        </p:nvCxnSpPr>
        <p:spPr>
          <a:xfrm>
            <a:off x="5664396" y="6322186"/>
            <a:ext cx="3191877" cy="2947"/>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24205" y="78655"/>
            <a:ext cx="1544012" cy="253916"/>
          </a:xfrm>
          <a:prstGeom prst="rect">
            <a:avLst/>
          </a:prstGeom>
          <a:noFill/>
        </p:spPr>
        <p:txBody>
          <a:bodyPr wrap="none" rtlCol="0">
            <a:spAutoFit/>
          </a:bodyPr>
          <a:lstStyle/>
          <a:p>
            <a:r>
              <a:rPr lang="en-US" sz="1050" b="1" i="1" dirty="0">
                <a:solidFill>
                  <a:schemeClr val="bg1"/>
                </a:solidFill>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rPr>
              <a:t>Visit us at www.vasba.org</a:t>
            </a:r>
          </a:p>
        </p:txBody>
      </p:sp>
      <p:sp>
        <p:nvSpPr>
          <p:cNvPr id="11" name="TextBox 10">
            <a:extLst>
              <a:ext uri="{FF2B5EF4-FFF2-40B4-BE49-F238E27FC236}">
                <a16:creationId xmlns:a16="http://schemas.microsoft.com/office/drawing/2014/main" id="{11911CFF-18B5-4994-ADFF-ACE9CCD8A85B}"/>
              </a:ext>
            </a:extLst>
          </p:cNvPr>
          <p:cNvSpPr txBox="1"/>
          <p:nvPr/>
        </p:nvSpPr>
        <p:spPr>
          <a:xfrm>
            <a:off x="258357" y="6540452"/>
            <a:ext cx="1099981" cy="200055"/>
          </a:xfrm>
          <a:prstGeom prst="rect">
            <a:avLst/>
          </a:prstGeom>
          <a:noFill/>
        </p:spPr>
        <p:txBody>
          <a:bodyPr wrap="none" rtlCol="0">
            <a:spAutoFit/>
          </a:bodyPr>
          <a:lstStyle/>
          <a:p>
            <a:r>
              <a:rPr lang="en-US" sz="700" dirty="0">
                <a:solidFill>
                  <a:schemeClr val="bg1"/>
                </a:solidFill>
              </a:rPr>
              <a:t>Copyright © 2021 VASBA</a:t>
            </a:r>
          </a:p>
        </p:txBody>
      </p:sp>
      <p:sp>
        <p:nvSpPr>
          <p:cNvPr id="12" name="TextBox 11">
            <a:extLst>
              <a:ext uri="{FF2B5EF4-FFF2-40B4-BE49-F238E27FC236}">
                <a16:creationId xmlns:a16="http://schemas.microsoft.com/office/drawing/2014/main" id="{11911CFF-18B5-4994-ADFF-ACE9CCD8A85B}"/>
              </a:ext>
            </a:extLst>
          </p:cNvPr>
          <p:cNvSpPr txBox="1"/>
          <p:nvPr/>
        </p:nvSpPr>
        <p:spPr>
          <a:xfrm>
            <a:off x="8239615" y="6540453"/>
            <a:ext cx="712054" cy="200055"/>
          </a:xfrm>
          <a:prstGeom prst="rect">
            <a:avLst/>
          </a:prstGeom>
          <a:noFill/>
        </p:spPr>
        <p:txBody>
          <a:bodyPr wrap="none" rtlCol="0">
            <a:spAutoFit/>
          </a:bodyPr>
          <a:lstStyle/>
          <a:p>
            <a:r>
              <a:rPr lang="en-US" sz="700" dirty="0">
                <a:solidFill>
                  <a:schemeClr val="bg1"/>
                </a:solidFill>
              </a:rPr>
              <a:t>February 2024</a:t>
            </a:r>
          </a:p>
        </p:txBody>
      </p:sp>
      <p:pic>
        <p:nvPicPr>
          <p:cNvPr id="8" name="Picture 7">
            <a:extLst>
              <a:ext uri="{FF2B5EF4-FFF2-40B4-BE49-F238E27FC236}">
                <a16:creationId xmlns:a16="http://schemas.microsoft.com/office/drawing/2014/main" id="{735E49D0-E46F-C085-08C4-61D47DA3FDBC}"/>
              </a:ext>
            </a:extLst>
          </p:cNvPr>
          <p:cNvPicPr>
            <a:picLocks noChangeAspect="1"/>
          </p:cNvPicPr>
          <p:nvPr/>
        </p:nvPicPr>
        <p:blipFill>
          <a:blip r:embed="rId4"/>
          <a:stretch>
            <a:fillRect/>
          </a:stretch>
        </p:blipFill>
        <p:spPr>
          <a:xfrm>
            <a:off x="258357" y="1124102"/>
            <a:ext cx="1514106" cy="1401571"/>
          </a:xfrm>
          <a:prstGeom prst="rect">
            <a:avLst/>
          </a:prstGeom>
        </p:spPr>
      </p:pic>
    </p:spTree>
    <p:extLst>
      <p:ext uri="{BB962C8B-B14F-4D97-AF65-F5344CB8AC3E}">
        <p14:creationId xmlns:p14="http://schemas.microsoft.com/office/powerpoint/2010/main" val="429451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27F5AFA-F7C7-A2D3-154F-703E585026E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A715B5C-6FE4-1BDB-EB3E-819AD4A1BFDB}"/>
              </a:ext>
            </a:extLst>
          </p:cNvPr>
          <p:cNvSpPr/>
          <p:nvPr/>
        </p:nvSpPr>
        <p:spPr>
          <a:xfrm>
            <a:off x="0" y="2720282"/>
            <a:ext cx="9144000" cy="4137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a:extLst>
              <a:ext uri="{FF2B5EF4-FFF2-40B4-BE49-F238E27FC236}">
                <a16:creationId xmlns:a16="http://schemas.microsoft.com/office/drawing/2014/main" id="{C60385D6-937B-8524-84B3-8D407F208EFA}"/>
              </a:ext>
            </a:extLst>
          </p:cNvPr>
          <p:cNvSpPr txBox="1"/>
          <p:nvPr/>
        </p:nvSpPr>
        <p:spPr>
          <a:xfrm>
            <a:off x="145275" y="2970783"/>
            <a:ext cx="8664361" cy="3367589"/>
          </a:xfrm>
          <a:prstGeom prst="rect">
            <a:avLst/>
          </a:prstGeom>
          <a:noFill/>
        </p:spPr>
        <p:txBody>
          <a:bodyPr wrap="square" rtlCol="0">
            <a:spAutoFit/>
          </a:bodyPr>
          <a:lstStyle/>
          <a:p>
            <a:pPr marL="55563">
              <a:spcAft>
                <a:spcPts val="450"/>
              </a:spcAft>
            </a:pPr>
            <a:r>
              <a:rPr lang="en-US" sz="3200" dirty="0">
                <a:solidFill>
                  <a:schemeClr val="accent4">
                    <a:lumMod val="60000"/>
                    <a:lumOff val="40000"/>
                  </a:schemeClr>
                </a:solidFill>
              </a:rPr>
              <a:t>Virginia </a:t>
            </a:r>
            <a:r>
              <a:rPr lang="en-US" sz="3200" dirty="0" err="1">
                <a:solidFill>
                  <a:schemeClr val="accent4">
                    <a:lumMod val="60000"/>
                    <a:lumOff val="40000"/>
                  </a:schemeClr>
                </a:solidFill>
              </a:rPr>
              <a:t>AeroSpace</a:t>
            </a:r>
            <a:r>
              <a:rPr lang="en-US" sz="3200" dirty="0">
                <a:solidFill>
                  <a:schemeClr val="accent4">
                    <a:lumMod val="60000"/>
                    <a:lumOff val="40000"/>
                  </a:schemeClr>
                </a:solidFill>
              </a:rPr>
              <a:t> Business Association (VASBA)</a:t>
            </a:r>
          </a:p>
          <a:p>
            <a:pPr marL="600075" lvl="1" indent="-257175">
              <a:spcAft>
                <a:spcPts val="450"/>
              </a:spcAft>
              <a:buFont typeface="Wingdings" panose="05000000000000000000" pitchFamily="2" charset="2"/>
              <a:buChar char="§"/>
            </a:pPr>
            <a:r>
              <a:rPr lang="en-US" sz="2000" dirty="0">
                <a:solidFill>
                  <a:schemeClr val="bg1"/>
                </a:solidFill>
              </a:rPr>
              <a:t>A nonprofit association </a:t>
            </a:r>
            <a:r>
              <a:rPr lang="en-US" sz="2000" dirty="0">
                <a:solidFill>
                  <a:schemeClr val="accent4">
                    <a:lumMod val="40000"/>
                    <a:lumOff val="60000"/>
                  </a:schemeClr>
                </a:solidFill>
              </a:rPr>
              <a:t>representing the aerospace industry </a:t>
            </a:r>
            <a:r>
              <a:rPr lang="en-US" sz="2000" dirty="0">
                <a:solidFill>
                  <a:schemeClr val="bg1"/>
                </a:solidFill>
              </a:rPr>
              <a:t>in the Commonwealth</a:t>
            </a:r>
          </a:p>
          <a:p>
            <a:pPr marL="600075" lvl="1" indent="-257175">
              <a:spcAft>
                <a:spcPts val="450"/>
              </a:spcAft>
              <a:buFont typeface="Wingdings" panose="05000000000000000000" pitchFamily="2" charset="2"/>
              <a:buChar char="§"/>
            </a:pPr>
            <a:r>
              <a:rPr lang="en-US" sz="2000" dirty="0">
                <a:solidFill>
                  <a:schemeClr val="bg1"/>
                </a:solidFill>
              </a:rPr>
              <a:t>Virginia’s Aerospace States Association (ASA) Chapter</a:t>
            </a:r>
          </a:p>
          <a:p>
            <a:pPr marL="600075" lvl="1" indent="-257175">
              <a:spcAft>
                <a:spcPts val="450"/>
              </a:spcAft>
              <a:buFont typeface="Wingdings" panose="05000000000000000000" pitchFamily="2" charset="2"/>
              <a:buChar char="§"/>
            </a:pPr>
            <a:r>
              <a:rPr lang="en-US" sz="2000" dirty="0">
                <a:solidFill>
                  <a:schemeClr val="bg1"/>
                </a:solidFill>
              </a:rPr>
              <a:t>Provides </a:t>
            </a:r>
            <a:r>
              <a:rPr lang="en-US" sz="2000" dirty="0">
                <a:solidFill>
                  <a:schemeClr val="accent4">
                    <a:lumMod val="40000"/>
                    <a:lumOff val="60000"/>
                  </a:schemeClr>
                </a:solidFill>
              </a:rPr>
              <a:t>networking opportunities </a:t>
            </a:r>
            <a:r>
              <a:rPr lang="en-US" sz="2000" dirty="0">
                <a:solidFill>
                  <a:schemeClr val="bg1"/>
                </a:solidFill>
              </a:rPr>
              <a:t>with colleagues, industry leaders, key policy makers </a:t>
            </a:r>
          </a:p>
          <a:p>
            <a:pPr marL="600075" lvl="1" indent="-257175">
              <a:spcAft>
                <a:spcPts val="450"/>
              </a:spcAft>
              <a:buFont typeface="Wingdings" panose="05000000000000000000" pitchFamily="2" charset="2"/>
              <a:buChar char="§"/>
            </a:pPr>
            <a:r>
              <a:rPr lang="en-US" sz="2000" dirty="0">
                <a:solidFill>
                  <a:schemeClr val="bg1"/>
                </a:solidFill>
              </a:rPr>
              <a:t>Provides engineering </a:t>
            </a:r>
            <a:r>
              <a:rPr lang="en-US" sz="2000" dirty="0">
                <a:solidFill>
                  <a:schemeClr val="accent4">
                    <a:lumMod val="40000"/>
                    <a:lumOff val="60000"/>
                  </a:schemeClr>
                </a:solidFill>
              </a:rPr>
              <a:t>scholarships to Virginia colleges and universities</a:t>
            </a:r>
            <a:r>
              <a:rPr lang="en-US" sz="2000" dirty="0">
                <a:solidFill>
                  <a:schemeClr val="bg1"/>
                </a:solidFill>
              </a:rPr>
              <a:t>, and sponsor many K-12 STEM programs across the Commonwealth</a:t>
            </a:r>
          </a:p>
          <a:p>
            <a:pPr marL="600075" lvl="1" indent="-257175">
              <a:spcAft>
                <a:spcPts val="450"/>
              </a:spcAft>
              <a:buFont typeface="Wingdings" panose="05000000000000000000" pitchFamily="2" charset="2"/>
              <a:buChar char="§"/>
            </a:pPr>
            <a:r>
              <a:rPr lang="en-US" sz="2000" dirty="0">
                <a:solidFill>
                  <a:schemeClr val="bg1"/>
                </a:solidFill>
              </a:rPr>
              <a:t>Membership includes 40+ companies, nonprofits, and individuals.</a:t>
            </a:r>
          </a:p>
        </p:txBody>
      </p:sp>
      <p:sp>
        <p:nvSpPr>
          <p:cNvPr id="5" name="TextBox 4">
            <a:extLst>
              <a:ext uri="{FF2B5EF4-FFF2-40B4-BE49-F238E27FC236}">
                <a16:creationId xmlns:a16="http://schemas.microsoft.com/office/drawing/2014/main" id="{C58BA523-4674-A410-1BFE-F6C1E568E01F}"/>
              </a:ext>
            </a:extLst>
          </p:cNvPr>
          <p:cNvSpPr txBox="1"/>
          <p:nvPr/>
        </p:nvSpPr>
        <p:spPr>
          <a:xfrm>
            <a:off x="192331" y="6455814"/>
            <a:ext cx="6524881" cy="369332"/>
          </a:xfrm>
          <a:prstGeom prst="rect">
            <a:avLst/>
          </a:prstGeom>
          <a:solidFill>
            <a:schemeClr val="tx1"/>
          </a:solidFill>
          <a:ln>
            <a:noFill/>
          </a:ln>
        </p:spPr>
        <p:txBody>
          <a:bodyPr wrap="square" rtlCol="0">
            <a:spAutoFit/>
          </a:bodyPr>
          <a:lstStyle/>
          <a:p>
            <a:r>
              <a:rPr lang="en-US" i="1"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 Connecting YOU with Virginia’s Aerospace Industry</a:t>
            </a:r>
          </a:p>
        </p:txBody>
      </p:sp>
      <p:cxnSp>
        <p:nvCxnSpPr>
          <p:cNvPr id="6" name="Straight Arrow Connector 5">
            <a:extLst>
              <a:ext uri="{FF2B5EF4-FFF2-40B4-BE49-F238E27FC236}">
                <a16:creationId xmlns:a16="http://schemas.microsoft.com/office/drawing/2014/main" id="{C620DDD3-922B-6AFE-A8DD-0377D18954F6}"/>
              </a:ext>
            </a:extLst>
          </p:cNvPr>
          <p:cNvCxnSpPr>
            <a:cxnSpLocks/>
          </p:cNvCxnSpPr>
          <p:nvPr/>
        </p:nvCxnSpPr>
        <p:spPr>
          <a:xfrm flipV="1">
            <a:off x="5759792" y="6640480"/>
            <a:ext cx="2097668" cy="144"/>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EF11DDC-E45F-1149-60E1-E74754928C82}"/>
              </a:ext>
            </a:extLst>
          </p:cNvPr>
          <p:cNvPicPr>
            <a:picLocks noChangeAspect="1"/>
          </p:cNvPicPr>
          <p:nvPr/>
        </p:nvPicPr>
        <p:blipFill>
          <a:blip r:embed="rId3"/>
          <a:stretch>
            <a:fillRect/>
          </a:stretch>
        </p:blipFill>
        <p:spPr>
          <a:xfrm>
            <a:off x="8555351" y="2239207"/>
            <a:ext cx="481074" cy="481074"/>
          </a:xfrm>
          <a:prstGeom prst="rect">
            <a:avLst/>
          </a:prstGeom>
        </p:spPr>
      </p:pic>
      <p:sp>
        <p:nvSpPr>
          <p:cNvPr id="7" name="TextBox 6">
            <a:extLst>
              <a:ext uri="{FF2B5EF4-FFF2-40B4-BE49-F238E27FC236}">
                <a16:creationId xmlns:a16="http://schemas.microsoft.com/office/drawing/2014/main" id="{95C70000-748D-3790-5B18-635F567AA59D}"/>
              </a:ext>
            </a:extLst>
          </p:cNvPr>
          <p:cNvSpPr txBox="1"/>
          <p:nvPr/>
        </p:nvSpPr>
        <p:spPr>
          <a:xfrm>
            <a:off x="8239615" y="6540453"/>
            <a:ext cx="712054" cy="200055"/>
          </a:xfrm>
          <a:prstGeom prst="rect">
            <a:avLst/>
          </a:prstGeom>
          <a:noFill/>
        </p:spPr>
        <p:txBody>
          <a:bodyPr wrap="none" rtlCol="0">
            <a:spAutoFit/>
          </a:bodyPr>
          <a:lstStyle/>
          <a:p>
            <a:r>
              <a:rPr lang="en-US" sz="700" dirty="0">
                <a:solidFill>
                  <a:schemeClr val="bg1"/>
                </a:solidFill>
              </a:rPr>
              <a:t>February 2024</a:t>
            </a:r>
          </a:p>
        </p:txBody>
      </p:sp>
      <p:pic>
        <p:nvPicPr>
          <p:cNvPr id="13" name="Picture 12">
            <a:extLst>
              <a:ext uri="{FF2B5EF4-FFF2-40B4-BE49-F238E27FC236}">
                <a16:creationId xmlns:a16="http://schemas.microsoft.com/office/drawing/2014/main" id="{A93531B4-63E0-AF87-B376-2FEE9EC8403B}"/>
              </a:ext>
            </a:extLst>
          </p:cNvPr>
          <p:cNvPicPr>
            <a:picLocks noChangeAspect="1"/>
          </p:cNvPicPr>
          <p:nvPr/>
        </p:nvPicPr>
        <p:blipFill rotWithShape="1">
          <a:blip r:embed="rId4"/>
          <a:srcRect r="2179" b="727"/>
          <a:stretch/>
        </p:blipFill>
        <p:spPr>
          <a:xfrm>
            <a:off x="0" y="1"/>
            <a:ext cx="9144000" cy="2700492"/>
          </a:xfrm>
          <a:prstGeom prst="rect">
            <a:avLst/>
          </a:prstGeom>
        </p:spPr>
      </p:pic>
      <p:pic>
        <p:nvPicPr>
          <p:cNvPr id="14" name="Picture 13">
            <a:extLst>
              <a:ext uri="{FF2B5EF4-FFF2-40B4-BE49-F238E27FC236}">
                <a16:creationId xmlns:a16="http://schemas.microsoft.com/office/drawing/2014/main" id="{F7412546-6D76-FA00-DBE3-2B102B13F8A3}"/>
              </a:ext>
            </a:extLst>
          </p:cNvPr>
          <p:cNvPicPr>
            <a:picLocks noChangeAspect="1"/>
          </p:cNvPicPr>
          <p:nvPr/>
        </p:nvPicPr>
        <p:blipFill>
          <a:blip r:embed="rId3"/>
          <a:stretch>
            <a:fillRect/>
          </a:stretch>
        </p:blipFill>
        <p:spPr>
          <a:xfrm>
            <a:off x="8390138" y="4202837"/>
            <a:ext cx="586304" cy="586304"/>
          </a:xfrm>
          <a:prstGeom prst="rect">
            <a:avLst/>
          </a:prstGeom>
        </p:spPr>
      </p:pic>
    </p:spTree>
    <p:extLst>
      <p:ext uri="{BB962C8B-B14F-4D97-AF65-F5344CB8AC3E}">
        <p14:creationId xmlns:p14="http://schemas.microsoft.com/office/powerpoint/2010/main" val="275158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177680" y="2789237"/>
            <a:ext cx="8749638" cy="3535363"/>
          </a:xfrm>
        </p:spPr>
        <p:txBody>
          <a:bodyPr>
            <a:noAutofit/>
          </a:bodyPr>
          <a:lstStyle/>
          <a:p>
            <a:pPr marL="0" indent="0">
              <a:buNone/>
            </a:pPr>
            <a:r>
              <a:rPr lang="en-US" sz="2400" dirty="0">
                <a:solidFill>
                  <a:schemeClr val="accent4">
                    <a:lumMod val="60000"/>
                    <a:lumOff val="40000"/>
                  </a:schemeClr>
                </a:solidFill>
              </a:rPr>
              <a:t>Promote Business Development and Increased Economic Growth</a:t>
            </a:r>
          </a:p>
          <a:p>
            <a:pPr marL="398463"/>
            <a:r>
              <a:rPr lang="en-US" sz="1800" b="1" dirty="0">
                <a:solidFill>
                  <a:schemeClr val="bg1"/>
                </a:solidFill>
              </a:rPr>
              <a:t>Increase business opportunities for industry, government, and universities</a:t>
            </a:r>
          </a:p>
          <a:p>
            <a:pPr marL="398463"/>
            <a:r>
              <a:rPr lang="en-US" sz="1800" b="1" dirty="0">
                <a:solidFill>
                  <a:schemeClr val="bg1"/>
                </a:solidFill>
              </a:rPr>
              <a:t>Improve the overall economic health of the region and the state</a:t>
            </a:r>
          </a:p>
          <a:p>
            <a:pPr marL="0" indent="0">
              <a:buNone/>
            </a:pPr>
            <a:r>
              <a:rPr lang="en-US" sz="2400" dirty="0">
                <a:solidFill>
                  <a:schemeClr val="accent4">
                    <a:lumMod val="60000"/>
                    <a:lumOff val="40000"/>
                  </a:schemeClr>
                </a:solidFill>
              </a:rPr>
              <a:t>Heighten Awareness and Communication</a:t>
            </a:r>
          </a:p>
          <a:p>
            <a:pPr marL="398463"/>
            <a:r>
              <a:rPr lang="en-US" sz="1800" b="1" dirty="0">
                <a:solidFill>
                  <a:schemeClr val="bg1"/>
                </a:solidFill>
              </a:rPr>
              <a:t>Promote aerospace sector interests across Virginia</a:t>
            </a:r>
          </a:p>
          <a:p>
            <a:pPr marL="398463"/>
            <a:r>
              <a:rPr lang="en-US" sz="1800" b="1" dirty="0">
                <a:solidFill>
                  <a:schemeClr val="bg1"/>
                </a:solidFill>
              </a:rPr>
              <a:t>Provide the aerospace community and policy makers with a unified message</a:t>
            </a:r>
          </a:p>
          <a:p>
            <a:pPr marL="0" indent="0">
              <a:buNone/>
            </a:pPr>
            <a:r>
              <a:rPr lang="en-US" sz="2400" dirty="0">
                <a:solidFill>
                  <a:schemeClr val="accent4">
                    <a:lumMod val="60000"/>
                    <a:lumOff val="40000"/>
                  </a:schemeClr>
                </a:solidFill>
              </a:rPr>
              <a:t>Cultivate the Aerospace Workforce and Promote Professional Development</a:t>
            </a:r>
          </a:p>
          <a:p>
            <a:pPr marL="398463"/>
            <a:r>
              <a:rPr lang="en-US" sz="1800" b="1" dirty="0">
                <a:solidFill>
                  <a:schemeClr val="bg1"/>
                </a:solidFill>
              </a:rPr>
              <a:t>Offer early career advancement opportunities</a:t>
            </a:r>
          </a:p>
          <a:p>
            <a:pPr marL="398463"/>
            <a:r>
              <a:rPr lang="en-US" sz="1800" b="1" dirty="0">
                <a:solidFill>
                  <a:schemeClr val="bg1"/>
                </a:solidFill>
              </a:rPr>
              <a:t>Reinforce workforce development, recruitment, and retention</a:t>
            </a:r>
          </a:p>
        </p:txBody>
      </p:sp>
      <p:sp>
        <p:nvSpPr>
          <p:cNvPr id="7" name="TextBox 6">
            <a:extLst>
              <a:ext uri="{FF2B5EF4-FFF2-40B4-BE49-F238E27FC236}">
                <a16:creationId xmlns:a16="http://schemas.microsoft.com/office/drawing/2014/main" id="{11911CFF-18B5-4994-ADFF-ACE9CCD8A85B}"/>
              </a:ext>
            </a:extLst>
          </p:cNvPr>
          <p:cNvSpPr txBox="1"/>
          <p:nvPr/>
        </p:nvSpPr>
        <p:spPr>
          <a:xfrm>
            <a:off x="8239615" y="6540453"/>
            <a:ext cx="522900" cy="200055"/>
          </a:xfrm>
          <a:prstGeom prst="rect">
            <a:avLst/>
          </a:prstGeom>
          <a:noFill/>
        </p:spPr>
        <p:txBody>
          <a:bodyPr wrap="none" rtlCol="0">
            <a:spAutoFit/>
          </a:bodyPr>
          <a:lstStyle/>
          <a:p>
            <a:r>
              <a:rPr lang="en-US" sz="700" dirty="0"/>
              <a:t>Dec 2020</a:t>
            </a:r>
          </a:p>
        </p:txBody>
      </p:sp>
      <p:pic>
        <p:nvPicPr>
          <p:cNvPr id="4" name="Picture 3">
            <a:extLst>
              <a:ext uri="{FF2B5EF4-FFF2-40B4-BE49-F238E27FC236}">
                <a16:creationId xmlns:a16="http://schemas.microsoft.com/office/drawing/2014/main" id="{286D2ACA-566D-D408-116D-6AC2BAFF015D}"/>
              </a:ext>
            </a:extLst>
          </p:cNvPr>
          <p:cNvPicPr>
            <a:picLocks noChangeAspect="1"/>
          </p:cNvPicPr>
          <p:nvPr/>
        </p:nvPicPr>
        <p:blipFill>
          <a:blip r:embed="rId2"/>
          <a:stretch>
            <a:fillRect/>
          </a:stretch>
        </p:blipFill>
        <p:spPr>
          <a:xfrm>
            <a:off x="0" y="0"/>
            <a:ext cx="9144000" cy="2672750"/>
          </a:xfrm>
          <a:prstGeom prst="rect">
            <a:avLst/>
          </a:prstGeom>
        </p:spPr>
      </p:pic>
    </p:spTree>
    <p:extLst>
      <p:ext uri="{BB962C8B-B14F-4D97-AF65-F5344CB8AC3E}">
        <p14:creationId xmlns:p14="http://schemas.microsoft.com/office/powerpoint/2010/main" val="257030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911CFF-18B5-4994-ADFF-ACE9CCD8A85B}"/>
              </a:ext>
            </a:extLst>
          </p:cNvPr>
          <p:cNvSpPr txBox="1"/>
          <p:nvPr/>
        </p:nvSpPr>
        <p:spPr>
          <a:xfrm>
            <a:off x="8239615" y="6540453"/>
            <a:ext cx="556563" cy="200055"/>
          </a:xfrm>
          <a:prstGeom prst="rect">
            <a:avLst/>
          </a:prstGeom>
          <a:noFill/>
        </p:spPr>
        <p:txBody>
          <a:bodyPr wrap="none" rtlCol="0">
            <a:spAutoFit/>
          </a:bodyPr>
          <a:lstStyle/>
          <a:p>
            <a:r>
              <a:rPr lang="en-US" sz="700" dirty="0"/>
              <a:t>April 2021</a:t>
            </a:r>
          </a:p>
        </p:txBody>
      </p:sp>
      <p:sp>
        <p:nvSpPr>
          <p:cNvPr id="54" name="TextBox 53">
            <a:extLst>
              <a:ext uri="{FF2B5EF4-FFF2-40B4-BE49-F238E27FC236}">
                <a16:creationId xmlns:a16="http://schemas.microsoft.com/office/drawing/2014/main" id="{11911CFF-18B5-4994-ADFF-ACE9CCD8A85B}"/>
              </a:ext>
            </a:extLst>
          </p:cNvPr>
          <p:cNvSpPr txBox="1"/>
          <p:nvPr/>
        </p:nvSpPr>
        <p:spPr>
          <a:xfrm>
            <a:off x="258357" y="6540452"/>
            <a:ext cx="1099981" cy="200055"/>
          </a:xfrm>
          <a:prstGeom prst="rect">
            <a:avLst/>
          </a:prstGeom>
          <a:noFill/>
        </p:spPr>
        <p:txBody>
          <a:bodyPr wrap="none" rtlCol="0">
            <a:spAutoFit/>
          </a:bodyPr>
          <a:lstStyle/>
          <a:p>
            <a:r>
              <a:rPr lang="en-US" sz="700" dirty="0"/>
              <a:t>Copyright © 2021 VASBA</a:t>
            </a:r>
          </a:p>
        </p:txBody>
      </p:sp>
      <p:pic>
        <p:nvPicPr>
          <p:cNvPr id="33" name="Picture 32">
            <a:extLst>
              <a:ext uri="{FF2B5EF4-FFF2-40B4-BE49-F238E27FC236}">
                <a16:creationId xmlns:a16="http://schemas.microsoft.com/office/drawing/2014/main" id="{8037365B-BA47-19F9-44B8-F56F6277BB27}"/>
              </a:ext>
            </a:extLst>
          </p:cNvPr>
          <p:cNvPicPr>
            <a:picLocks noChangeAspect="1"/>
          </p:cNvPicPr>
          <p:nvPr/>
        </p:nvPicPr>
        <p:blipFill rotWithShape="1">
          <a:blip r:embed="rId2"/>
          <a:srcRect t="1986" b="2549"/>
          <a:stretch/>
        </p:blipFill>
        <p:spPr>
          <a:xfrm>
            <a:off x="0" y="12998"/>
            <a:ext cx="9144000" cy="2569845"/>
          </a:xfrm>
          <a:prstGeom prst="rect">
            <a:avLst/>
          </a:prstGeom>
        </p:spPr>
      </p:pic>
      <p:sp>
        <p:nvSpPr>
          <p:cNvPr id="44" name="TextBox 43">
            <a:extLst>
              <a:ext uri="{FF2B5EF4-FFF2-40B4-BE49-F238E27FC236}">
                <a16:creationId xmlns:a16="http://schemas.microsoft.com/office/drawing/2014/main" id="{172F0F8C-862D-B9EE-F5C1-1E28164F7120}"/>
              </a:ext>
            </a:extLst>
          </p:cNvPr>
          <p:cNvSpPr txBox="1"/>
          <p:nvPr/>
        </p:nvSpPr>
        <p:spPr>
          <a:xfrm>
            <a:off x="216682" y="5288340"/>
            <a:ext cx="8749638" cy="1569660"/>
          </a:xfrm>
          <a:prstGeom prst="rect">
            <a:avLst/>
          </a:prstGeom>
          <a:noFill/>
        </p:spPr>
        <p:txBody>
          <a:bodyPr wrap="square" rtlCol="0">
            <a:spAutoFit/>
          </a:bodyPr>
          <a:lstStyle/>
          <a:p>
            <a:pPr algn="just"/>
            <a:r>
              <a:rPr lang="en-US" sz="1600" dirty="0">
                <a:solidFill>
                  <a:schemeClr val="bg1"/>
                </a:solidFill>
              </a:rPr>
              <a:t>Virginia’s strength in aerospace is rooted in the diversity of the sector, with manufacturing, defense, R&amp;D, and commercial space represented in the Commonwealth. As companies continue to partner with Virginia’s leading educational institutions to advance industry research and develop next-generation technologies, the Commonwealth will remain at the forefront of the aerospace industry and other leading-edge sectors for the foreseeable future.</a:t>
            </a:r>
          </a:p>
          <a:p>
            <a:r>
              <a:rPr lang="en-US" sz="1600" i="1" dirty="0">
                <a:solidFill>
                  <a:schemeClr val="bg1"/>
                </a:solidFill>
              </a:rPr>
              <a:t>									        - Expansion Solutions Magazine, October 1, 2020</a:t>
            </a:r>
          </a:p>
        </p:txBody>
      </p:sp>
      <p:sp>
        <p:nvSpPr>
          <p:cNvPr id="56" name="Content Placeholder 2">
            <a:extLst>
              <a:ext uri="{FF2B5EF4-FFF2-40B4-BE49-F238E27FC236}">
                <a16:creationId xmlns:a16="http://schemas.microsoft.com/office/drawing/2014/main" id="{7056660D-1E01-10BF-F53C-52CC3E26D5CB}"/>
              </a:ext>
            </a:extLst>
          </p:cNvPr>
          <p:cNvSpPr txBox="1">
            <a:spLocks/>
          </p:cNvSpPr>
          <p:nvPr/>
        </p:nvSpPr>
        <p:spPr>
          <a:xfrm>
            <a:off x="177680" y="2789237"/>
            <a:ext cx="8749638" cy="35353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4">
                    <a:lumMod val="60000"/>
                    <a:lumOff val="40000"/>
                  </a:schemeClr>
                </a:solidFill>
              </a:rPr>
              <a:t>Continue to promote STEM education &amp; develop STEM opportunities</a:t>
            </a:r>
          </a:p>
          <a:p>
            <a:pPr marL="398463"/>
            <a:r>
              <a:rPr lang="en-US" sz="1800" b="1" dirty="0">
                <a:solidFill>
                  <a:schemeClr val="bg1"/>
                </a:solidFill>
              </a:rPr>
              <a:t>This includes down into middle school level at a minimum</a:t>
            </a:r>
          </a:p>
          <a:p>
            <a:pPr marL="398463"/>
            <a:endParaRPr lang="en-US" sz="800" b="1" dirty="0">
              <a:solidFill>
                <a:schemeClr val="bg1"/>
              </a:solidFill>
            </a:endParaRPr>
          </a:p>
          <a:p>
            <a:pPr marL="0" indent="0">
              <a:buNone/>
            </a:pPr>
            <a:r>
              <a:rPr lang="en-US" sz="2400" dirty="0">
                <a:solidFill>
                  <a:schemeClr val="accent4">
                    <a:lumMod val="60000"/>
                    <a:lumOff val="40000"/>
                  </a:schemeClr>
                </a:solidFill>
              </a:rPr>
              <a:t>Maintain, and if possible, enhance a permissive regulatory environment for aerospace to thrive</a:t>
            </a:r>
          </a:p>
          <a:p>
            <a:pPr marL="398463">
              <a:tabLst>
                <a:tab pos="398463" algn="l"/>
              </a:tabLst>
            </a:pPr>
            <a:r>
              <a:rPr lang="en-US" sz="1800" b="1" dirty="0">
                <a:solidFill>
                  <a:schemeClr val="bg1"/>
                </a:solidFill>
              </a:rPr>
              <a:t>Unmanned systems are of particular interest now</a:t>
            </a:r>
          </a:p>
          <a:p>
            <a:pPr marL="169863" indent="0">
              <a:buNone/>
            </a:pPr>
            <a:endParaRPr lang="en-US" sz="1800" b="1" dirty="0">
              <a:solidFill>
                <a:schemeClr val="bg1"/>
              </a:solidFill>
            </a:endParaRPr>
          </a:p>
        </p:txBody>
      </p:sp>
    </p:spTree>
    <p:extLst>
      <p:ext uri="{BB962C8B-B14F-4D97-AF65-F5344CB8AC3E}">
        <p14:creationId xmlns:p14="http://schemas.microsoft.com/office/powerpoint/2010/main" val="406297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F7A0A6F-A4E7-F0AB-754D-A1DC585D9B1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7FD3894-4E15-0CBD-DAF2-3A926ED2B7AE}"/>
              </a:ext>
            </a:extLst>
          </p:cNvPr>
          <p:cNvPicPr>
            <a:picLocks noChangeAspect="1"/>
          </p:cNvPicPr>
          <p:nvPr/>
        </p:nvPicPr>
        <p:blipFill>
          <a:blip r:embed="rId2"/>
          <a:stretch>
            <a:fillRect/>
          </a:stretch>
        </p:blipFill>
        <p:spPr>
          <a:xfrm>
            <a:off x="0" y="0"/>
            <a:ext cx="9144000" cy="2063790"/>
          </a:xfrm>
          <a:prstGeom prst="rect">
            <a:avLst/>
          </a:prstGeom>
        </p:spPr>
      </p:pic>
      <p:pic>
        <p:nvPicPr>
          <p:cNvPr id="9" name="Picture 8">
            <a:extLst>
              <a:ext uri="{FF2B5EF4-FFF2-40B4-BE49-F238E27FC236}">
                <a16:creationId xmlns:a16="http://schemas.microsoft.com/office/drawing/2014/main" id="{75C339B6-6008-D733-04F6-9B5D6884DA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23" y="1024501"/>
            <a:ext cx="1397096" cy="1288877"/>
          </a:xfrm>
          <a:prstGeom prst="rect">
            <a:avLst/>
          </a:prstGeom>
        </p:spPr>
      </p:pic>
      <p:sp>
        <p:nvSpPr>
          <p:cNvPr id="3" name="TextBox 2">
            <a:extLst>
              <a:ext uri="{FF2B5EF4-FFF2-40B4-BE49-F238E27FC236}">
                <a16:creationId xmlns:a16="http://schemas.microsoft.com/office/drawing/2014/main" id="{92D2B1A1-D0F3-28D5-9273-3AA4ABAEBE32}"/>
              </a:ext>
            </a:extLst>
          </p:cNvPr>
          <p:cNvSpPr txBox="1"/>
          <p:nvPr/>
        </p:nvSpPr>
        <p:spPr>
          <a:xfrm>
            <a:off x="334363" y="2779401"/>
            <a:ext cx="8475273" cy="3000821"/>
          </a:xfrm>
          <a:prstGeom prst="rect">
            <a:avLst/>
          </a:prstGeom>
          <a:noFill/>
        </p:spPr>
        <p:txBody>
          <a:bodyPr wrap="square" rtlCol="0">
            <a:spAutoFit/>
          </a:bodyPr>
          <a:lstStyle/>
          <a:p>
            <a:pPr algn="ctr">
              <a:spcAft>
                <a:spcPts val="450"/>
              </a:spcAft>
            </a:pPr>
            <a:r>
              <a:rPr lang="en-US" sz="4400" dirty="0">
                <a:solidFill>
                  <a:schemeClr val="accent4">
                    <a:lumMod val="60000"/>
                    <a:lumOff val="40000"/>
                  </a:schemeClr>
                </a:solidFill>
              </a:rPr>
              <a:t>Thank you!</a:t>
            </a:r>
          </a:p>
          <a:p>
            <a:pPr algn="ctr">
              <a:spcAft>
                <a:spcPts val="450"/>
              </a:spcAft>
            </a:pPr>
            <a:endParaRPr lang="en-US" sz="2000" dirty="0">
              <a:solidFill>
                <a:schemeClr val="bg1"/>
              </a:solidFill>
            </a:endParaRPr>
          </a:p>
          <a:p>
            <a:pPr algn="ctr">
              <a:spcAft>
                <a:spcPts val="450"/>
              </a:spcAft>
            </a:pPr>
            <a:r>
              <a:rPr lang="en-US" sz="2000" dirty="0">
                <a:solidFill>
                  <a:schemeClr val="bg1"/>
                </a:solidFill>
              </a:rPr>
              <a:t>Virginia </a:t>
            </a:r>
            <a:r>
              <a:rPr lang="en-US" sz="2000" dirty="0" err="1">
                <a:solidFill>
                  <a:schemeClr val="bg1"/>
                </a:solidFill>
              </a:rPr>
              <a:t>AeroSpace</a:t>
            </a:r>
            <a:r>
              <a:rPr lang="en-US" sz="2000" dirty="0">
                <a:solidFill>
                  <a:schemeClr val="bg1"/>
                </a:solidFill>
              </a:rPr>
              <a:t> Business Association (VASBA)</a:t>
            </a:r>
          </a:p>
          <a:p>
            <a:pPr algn="ctr">
              <a:spcAft>
                <a:spcPts val="450"/>
              </a:spcAft>
            </a:pPr>
            <a:r>
              <a:rPr lang="en-US" sz="2000" dirty="0">
                <a:solidFill>
                  <a:schemeClr val="bg1"/>
                </a:solidFill>
              </a:rPr>
              <a:t>Jonathan Kelly, President</a:t>
            </a:r>
          </a:p>
          <a:p>
            <a:pPr algn="ctr">
              <a:spcAft>
                <a:spcPts val="450"/>
              </a:spcAft>
            </a:pPr>
            <a:endParaRPr lang="en-US" sz="2000" dirty="0">
              <a:solidFill>
                <a:schemeClr val="bg1"/>
              </a:solidFill>
            </a:endParaRPr>
          </a:p>
          <a:p>
            <a:pPr algn="ctr">
              <a:spcAft>
                <a:spcPts val="450"/>
              </a:spcAft>
            </a:pPr>
            <a:r>
              <a:rPr lang="en-US" sz="2000" dirty="0">
                <a:solidFill>
                  <a:schemeClr val="bg1"/>
                </a:solidFill>
              </a:rPr>
              <a:t>8 February 2024</a:t>
            </a:r>
          </a:p>
          <a:p>
            <a:pPr algn="ctr">
              <a:spcAft>
                <a:spcPts val="450"/>
              </a:spcAft>
            </a:pPr>
            <a:endParaRPr lang="en-US" sz="2000" dirty="0">
              <a:solidFill>
                <a:schemeClr val="bg1"/>
              </a:solidFill>
            </a:endParaRPr>
          </a:p>
        </p:txBody>
      </p:sp>
      <p:sp>
        <p:nvSpPr>
          <p:cNvPr id="6" name="TextBox 5">
            <a:extLst>
              <a:ext uri="{FF2B5EF4-FFF2-40B4-BE49-F238E27FC236}">
                <a16:creationId xmlns:a16="http://schemas.microsoft.com/office/drawing/2014/main" id="{7D6A4FFB-0785-6F5F-20A3-6AA6B747A49C}"/>
              </a:ext>
            </a:extLst>
          </p:cNvPr>
          <p:cNvSpPr txBox="1"/>
          <p:nvPr/>
        </p:nvSpPr>
        <p:spPr>
          <a:xfrm>
            <a:off x="161266" y="6303242"/>
            <a:ext cx="2043659" cy="307777"/>
          </a:xfrm>
          <a:prstGeom prst="rect">
            <a:avLst/>
          </a:prstGeom>
          <a:noFill/>
        </p:spPr>
        <p:txBody>
          <a:bodyPr wrap="square" rtlCol="0">
            <a:spAutoFit/>
          </a:bodyPr>
          <a:lstStyle/>
          <a:p>
            <a:r>
              <a:rPr lang="en-US" sz="1400" b="1" i="1" dirty="0">
                <a:solidFill>
                  <a:schemeClr val="bg1"/>
                </a:solidFill>
                <a:effectLst>
                  <a:outerShdw blurRad="38100" dist="38100" dir="2700000" algn="tl">
                    <a:srgbClr val="000000">
                      <a:alpha val="43137"/>
                    </a:srgbClr>
                  </a:outerShdw>
                </a:effectLst>
                <a:latin typeface="Arial Narrow" panose="020B0606020202030204" pitchFamily="34" charset="0"/>
                <a:cs typeface="Calibri Light" panose="020F0302020204030204" pitchFamily="34" charset="0"/>
              </a:rPr>
              <a:t>Visit us at www.vasba.org</a:t>
            </a:r>
          </a:p>
        </p:txBody>
      </p:sp>
      <p:sp>
        <p:nvSpPr>
          <p:cNvPr id="11" name="TextBox 10">
            <a:extLst>
              <a:ext uri="{FF2B5EF4-FFF2-40B4-BE49-F238E27FC236}">
                <a16:creationId xmlns:a16="http://schemas.microsoft.com/office/drawing/2014/main" id="{7E6ED219-2F76-D050-4A50-507D01198E05}"/>
              </a:ext>
            </a:extLst>
          </p:cNvPr>
          <p:cNvSpPr txBox="1"/>
          <p:nvPr/>
        </p:nvSpPr>
        <p:spPr>
          <a:xfrm>
            <a:off x="161266" y="6519697"/>
            <a:ext cx="8258752" cy="307777"/>
          </a:xfrm>
          <a:prstGeom prst="rect">
            <a:avLst/>
          </a:prstGeom>
          <a:noFill/>
        </p:spPr>
        <p:txBody>
          <a:bodyPr wrap="square" rtlCol="0">
            <a:spAutoFit/>
          </a:bodyPr>
          <a:lstStyle/>
          <a:p>
            <a:r>
              <a:rPr lang="en-US" sz="1400" dirty="0">
                <a:solidFill>
                  <a:schemeClr val="bg1"/>
                </a:solidFill>
              </a:rPr>
              <a:t>https://www.linkedin.com/company/virgina-aerospace-business-association-vasba/</a:t>
            </a:r>
          </a:p>
        </p:txBody>
      </p:sp>
      <p:sp>
        <p:nvSpPr>
          <p:cNvPr id="2" name="TextBox 1">
            <a:extLst>
              <a:ext uri="{FF2B5EF4-FFF2-40B4-BE49-F238E27FC236}">
                <a16:creationId xmlns:a16="http://schemas.microsoft.com/office/drawing/2014/main" id="{CE5D5472-50A1-EA2E-D787-5D5484CBA679}"/>
              </a:ext>
            </a:extLst>
          </p:cNvPr>
          <p:cNvSpPr txBox="1"/>
          <p:nvPr/>
        </p:nvSpPr>
        <p:spPr>
          <a:xfrm>
            <a:off x="145275" y="5982496"/>
            <a:ext cx="6524881" cy="369332"/>
          </a:xfrm>
          <a:prstGeom prst="rect">
            <a:avLst/>
          </a:prstGeom>
          <a:solidFill>
            <a:schemeClr val="tx1"/>
          </a:solidFill>
          <a:ln>
            <a:noFill/>
          </a:ln>
        </p:spPr>
        <p:txBody>
          <a:bodyPr wrap="square" rtlCol="0">
            <a:spAutoFit/>
          </a:bodyPr>
          <a:lstStyle/>
          <a:p>
            <a:r>
              <a:rPr lang="en-US" i="1"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 Connecting YOU with Virginia’s Aerospace Industry</a:t>
            </a:r>
          </a:p>
        </p:txBody>
      </p:sp>
      <p:cxnSp>
        <p:nvCxnSpPr>
          <p:cNvPr id="5" name="Straight Arrow Connector 4">
            <a:extLst>
              <a:ext uri="{FF2B5EF4-FFF2-40B4-BE49-F238E27FC236}">
                <a16:creationId xmlns:a16="http://schemas.microsoft.com/office/drawing/2014/main" id="{E7C575AD-E0C0-8179-3C92-C67776763960}"/>
              </a:ext>
            </a:extLst>
          </p:cNvPr>
          <p:cNvCxnSpPr/>
          <p:nvPr/>
        </p:nvCxnSpPr>
        <p:spPr>
          <a:xfrm>
            <a:off x="5664396" y="6322186"/>
            <a:ext cx="3191877" cy="2947"/>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7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43606</TotalTime>
  <Words>529</Words>
  <Application>Microsoft Office PowerPoint</Application>
  <PresentationFormat>On-screen Show (4:3)</PresentationFormat>
  <Paragraphs>51</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Narrow</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vector>
  </TitlesOfParts>
  <Company>SAIC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Blumberg, Laura T.</dc:creator>
  <cp:lastModifiedBy>Jonathan Kelly</cp:lastModifiedBy>
  <cp:revision>122</cp:revision>
  <cp:lastPrinted>2020-11-23T17:16:19Z</cp:lastPrinted>
  <dcterms:created xsi:type="dcterms:W3CDTF">2020-10-28T18:34:43Z</dcterms:created>
  <dcterms:modified xsi:type="dcterms:W3CDTF">2024-02-05T12:11:00Z</dcterms:modified>
</cp:coreProperties>
</file>